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8229600" cx="14630400"/>
  <p:notesSz cx="8229600" cy="14630400"/>
  <p:embeddedFontLst>
    <p:embeddedFont>
      <p:font typeface="Montserrat Medium"/>
      <p:regular r:id="rId28"/>
      <p:bold r:id="rId29"/>
      <p:italic r:id="rId30"/>
      <p:boldItalic r:id="rId31"/>
    </p:embeddedFont>
    <p:embeddedFont>
      <p:font typeface="Brygada 1918"/>
      <p:bold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33" Type="http://schemas.openxmlformats.org/officeDocument/2006/relationships/font" Target="fonts/Brygada1918-boldItalic.fntdata"/><Relationship Id="rId10" Type="http://schemas.openxmlformats.org/officeDocument/2006/relationships/slide" Target="slides/slide6.xml"/><Relationship Id="rId32" Type="http://schemas.openxmlformats.org/officeDocument/2006/relationships/font" Target="fonts/Brygada1918-bold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3ed1cd8b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3ed1cd8b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b3ed1cd8b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3ed1cd8b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3ed1cd8b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b3ed1cd8b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3ed1cd8b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3ed1cd8b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b3ed1cd8b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3ed1cd8b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3ed1cd8b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b3ed1cd8b9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3ed1cd8b9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3ed1cd8b9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b3ed1cd8b9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3ed1cd8b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3ed1cd8b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b3ed1cd8b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3ed1cd8b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3ed1cd8b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b3ed1cd8b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3ed1cd8b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3ed1cd8b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b3ed1cd8b9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3ed1cd8b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3ed1cd8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b3ed1cd8b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3ed1cd8b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3ed1cd8b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b3ed1cd8b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3ed1cd8b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3ed1cd8b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b3ed1cd8b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3ed1cd8b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3ed1cd8b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b3ed1cd8b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3ed1cd8b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3ed1cd8b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b3ed1cd8b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35660" y="2898219"/>
            <a:ext cx="7645479" cy="1427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Healthcare Patient Analysis Dashboard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35660" y="4646414"/>
            <a:ext cx="7645479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Transforming raw data into actionable insights for </a:t>
            </a:r>
            <a:r>
              <a:rPr b="0" i="0" lang="en-US" sz="1650" u="none" cap="none" strike="noStrike">
                <a:solidFill>
                  <a:srgbClr val="D2600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strategic healthcare decisions</a:t>
            </a: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6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2368200" y="1522150"/>
            <a:ext cx="86970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</a:rPr>
              <a:t>Blood Type Distribution</a:t>
            </a:r>
            <a:endParaRPr b="1" sz="29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-US" sz="2700">
                <a:solidFill>
                  <a:schemeClr val="lt1"/>
                </a:solidFill>
              </a:rPr>
              <a:t>Blood types evenly spread (~1,220–1,280 patients each)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Insight:</a:t>
            </a:r>
            <a:r>
              <a:rPr lang="en-US" sz="2700">
                <a:solidFill>
                  <a:schemeClr val="lt1"/>
                </a:solidFill>
              </a:rPr>
              <a:t> No skew toward any blood type; distribution is stable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77" name="Google Shape;177;p22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37202" l="1011" r="65154" t="41315"/>
          <a:stretch/>
        </p:blipFill>
        <p:spPr>
          <a:xfrm>
            <a:off x="3569850" y="5272125"/>
            <a:ext cx="5559375" cy="19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5508550" y="2261263"/>
            <a:ext cx="86268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Age Distribution</a:t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Peak patient count in 40–60 age range (~2,000 patients)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Insight:</a:t>
            </a:r>
            <a:r>
              <a:rPr lang="en-US" sz="2800">
                <a:solidFill>
                  <a:schemeClr val="lt1"/>
                </a:solidFill>
              </a:rPr>
              <a:t> Chronic conditions most prevalent in middle‑aged and older populations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45094" l="71272" r="0" t="17110"/>
          <a:stretch/>
        </p:blipFill>
        <p:spPr>
          <a:xfrm>
            <a:off x="373150" y="1973350"/>
            <a:ext cx="4720173" cy="37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6432200" y="2696950"/>
            <a:ext cx="80505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Insurance Coverage by Condition</a:t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Highest coverage: Asthma (~1,780)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Lowest coverage: Diabetes (~1,640)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Insight:</a:t>
            </a:r>
            <a:r>
              <a:rPr lang="en-US" sz="2800">
                <a:solidFill>
                  <a:schemeClr val="lt1"/>
                </a:solidFill>
              </a:rPr>
              <a:t> Coverage gaps exist for diabetes &amp; obesity → affordability risks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1666" l="557" r="65039" t="63319"/>
          <a:stretch/>
        </p:blipFill>
        <p:spPr>
          <a:xfrm>
            <a:off x="428550" y="2696950"/>
            <a:ext cx="5652675" cy="32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/>
        </p:nvSpPr>
        <p:spPr>
          <a:xfrm>
            <a:off x="5841075" y="2538150"/>
            <a:ext cx="8826300" cy="2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Patient Count by Condition</a:t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Patient counts range ~1,500–1,750 per condition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Insight:</a:t>
            </a:r>
            <a:r>
              <a:rPr lang="en-US" sz="2800">
                <a:solidFill>
                  <a:schemeClr val="lt1"/>
                </a:solidFill>
              </a:rPr>
              <a:t> Conditions affect similar volumes of patients; chronic diseases dominate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2670" l="35631" r="28842" t="41115"/>
          <a:stretch/>
        </p:blipFill>
        <p:spPr>
          <a:xfrm>
            <a:off x="871925" y="1943088"/>
            <a:ext cx="4419750" cy="3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6875550" y="2680950"/>
            <a:ext cx="77550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Average Age by Condition</a:t>
            </a:r>
            <a:endParaRPr b="1" sz="31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US" sz="2900">
                <a:solidFill>
                  <a:schemeClr val="lt1"/>
                </a:solidFill>
              </a:rPr>
              <a:t>Average age across conditions: 51–52 years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b="1" lang="en-US" sz="2900">
                <a:solidFill>
                  <a:schemeClr val="lt1"/>
                </a:solidFill>
              </a:rPr>
              <a:t>Insight:</a:t>
            </a:r>
            <a:r>
              <a:rPr lang="en-US" sz="2900">
                <a:solidFill>
                  <a:schemeClr val="lt1"/>
                </a:solidFill>
              </a:rPr>
              <a:t> All conditions skew toward older populations → care strategies should target 50+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9" name="Google Shape;209;p26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2062" l="35181" r="28842" t="41119"/>
          <a:stretch/>
        </p:blipFill>
        <p:spPr>
          <a:xfrm>
            <a:off x="908850" y="2600037"/>
            <a:ext cx="4804225" cy="42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5176075" y="2334950"/>
            <a:ext cx="83274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Total Billing by Condition</a:t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Highest billing: Cancer (~43M)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Lowest billing: Arthritis (~41.5M)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Insight:</a:t>
            </a:r>
            <a:r>
              <a:rPr lang="en-US" sz="2800">
                <a:solidFill>
                  <a:schemeClr val="lt1"/>
                </a:solidFill>
              </a:rPr>
              <a:t> Cancer drives highest costs → resource allocation and preventive programs critica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7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2668" l="71610" r="0" t="55370"/>
          <a:stretch/>
        </p:blipFill>
        <p:spPr>
          <a:xfrm>
            <a:off x="511450" y="2184400"/>
            <a:ext cx="4664626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4" name="Google Shape;2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/>
          <p:nvPr/>
        </p:nvSpPr>
        <p:spPr>
          <a:xfrm>
            <a:off x="749260" y="3638788"/>
            <a:ext cx="7703344" cy="713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Key Performance Indicators</a:t>
            </a:r>
            <a:endParaRPr b="0" i="0" sz="4450" u="none" cap="none" strike="noStrike"/>
          </a:p>
        </p:txBody>
      </p:sp>
      <p:sp>
        <p:nvSpPr>
          <p:cNvPr id="226" name="Google Shape;226;p28"/>
          <p:cNvSpPr/>
          <p:nvPr/>
        </p:nvSpPr>
        <p:spPr>
          <a:xfrm>
            <a:off x="749260" y="4780478"/>
            <a:ext cx="3082290" cy="7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5550"/>
              <a:buFont typeface="Brygada 1918"/>
              <a:buNone/>
            </a:pPr>
            <a:r>
              <a:rPr b="1" i="0" lang="en-US" sz="55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9.3K+</a:t>
            </a:r>
            <a:endParaRPr b="0" i="0" sz="5550" u="none" cap="none" strike="noStrike"/>
          </a:p>
        </p:txBody>
      </p:sp>
      <p:sp>
        <p:nvSpPr>
          <p:cNvPr id="227" name="Google Shape;227;p28"/>
          <p:cNvSpPr/>
          <p:nvPr/>
        </p:nvSpPr>
        <p:spPr>
          <a:xfrm>
            <a:off x="863084" y="5754529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Total Patients</a:t>
            </a:r>
            <a:endParaRPr b="0" i="0" sz="2200" u="none" cap="none" strike="noStrike"/>
          </a:p>
        </p:txBody>
      </p:sp>
      <p:sp>
        <p:nvSpPr>
          <p:cNvPr id="228" name="Google Shape;228;p28"/>
          <p:cNvSpPr/>
          <p:nvPr/>
        </p:nvSpPr>
        <p:spPr>
          <a:xfrm>
            <a:off x="749260" y="6239708"/>
            <a:ext cx="308229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Extensive dataset provides a robust analytical foundation.</a:t>
            </a:r>
            <a:endParaRPr b="0" i="0" sz="1650" u="none" cap="none" strike="noStrike"/>
          </a:p>
        </p:txBody>
      </p:sp>
      <p:sp>
        <p:nvSpPr>
          <p:cNvPr id="229" name="Google Shape;229;p28"/>
          <p:cNvSpPr/>
          <p:nvPr/>
        </p:nvSpPr>
        <p:spPr>
          <a:xfrm>
            <a:off x="4099084" y="4780478"/>
            <a:ext cx="3082290" cy="7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5550"/>
              <a:buFont typeface="Brygada 1918"/>
              <a:buNone/>
            </a:pPr>
            <a:r>
              <a:rPr b="1" i="0" lang="en-US" sz="55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25.52K</a:t>
            </a:r>
            <a:endParaRPr b="0" i="0" sz="5550" u="none" cap="none" strike="noStrike"/>
          </a:p>
        </p:txBody>
      </p:sp>
      <p:sp>
        <p:nvSpPr>
          <p:cNvPr id="230" name="Google Shape;230;p28"/>
          <p:cNvSpPr/>
          <p:nvPr/>
        </p:nvSpPr>
        <p:spPr>
          <a:xfrm>
            <a:off x="4212908" y="5754529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Average Billing</a:t>
            </a:r>
            <a:endParaRPr b="0" i="0" sz="2200" u="none" cap="none" strike="noStrike"/>
          </a:p>
        </p:txBody>
      </p:sp>
      <p:sp>
        <p:nvSpPr>
          <p:cNvPr id="231" name="Google Shape;231;p28"/>
          <p:cNvSpPr/>
          <p:nvPr/>
        </p:nvSpPr>
        <p:spPr>
          <a:xfrm>
            <a:off x="4099084" y="6239708"/>
            <a:ext cx="3082290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the financial aspects of patient care.</a:t>
            </a:r>
            <a:endParaRPr b="0" i="0" sz="1650" u="none" cap="none" strike="noStrike"/>
          </a:p>
        </p:txBody>
      </p:sp>
      <p:sp>
        <p:nvSpPr>
          <p:cNvPr id="232" name="Google Shape;232;p28"/>
          <p:cNvSpPr/>
          <p:nvPr/>
        </p:nvSpPr>
        <p:spPr>
          <a:xfrm>
            <a:off x="7448907" y="4780478"/>
            <a:ext cx="3082290" cy="7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5550"/>
              <a:buFont typeface="Brygada 1918"/>
              <a:buNone/>
            </a:pPr>
            <a:r>
              <a:rPr b="1" i="0" lang="en-US" sz="55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51+</a:t>
            </a:r>
            <a:endParaRPr b="0" i="0" sz="5550" u="none" cap="none" strike="noStrike"/>
          </a:p>
        </p:txBody>
      </p:sp>
      <p:sp>
        <p:nvSpPr>
          <p:cNvPr id="233" name="Google Shape;233;p28"/>
          <p:cNvSpPr/>
          <p:nvPr/>
        </p:nvSpPr>
        <p:spPr>
          <a:xfrm>
            <a:off x="7562731" y="5754529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Average Age</a:t>
            </a:r>
            <a:endParaRPr b="0" i="0" sz="2200" u="none" cap="none" strike="noStrike"/>
          </a:p>
        </p:txBody>
      </p:sp>
      <p:sp>
        <p:nvSpPr>
          <p:cNvPr id="234" name="Google Shape;234;p28"/>
          <p:cNvSpPr/>
          <p:nvPr/>
        </p:nvSpPr>
        <p:spPr>
          <a:xfrm>
            <a:off x="7448907" y="6239708"/>
            <a:ext cx="308229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Demographic insights for targeted healthcare strategies.</a:t>
            </a:r>
            <a:endParaRPr b="0" i="0" sz="1650" u="none" cap="none" strike="noStrike"/>
          </a:p>
        </p:txBody>
      </p:sp>
      <p:sp>
        <p:nvSpPr>
          <p:cNvPr id="235" name="Google Shape;235;p28"/>
          <p:cNvSpPr/>
          <p:nvPr/>
        </p:nvSpPr>
        <p:spPr>
          <a:xfrm>
            <a:off x="10798731" y="4780478"/>
            <a:ext cx="3082409" cy="7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5550"/>
              <a:buFont typeface="Brygada 1918"/>
              <a:buNone/>
            </a:pPr>
            <a:r>
              <a:rPr b="1" i="0" lang="en-US" sz="55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Balanced</a:t>
            </a:r>
            <a:endParaRPr b="0" i="0" sz="5550" u="none" cap="none" strike="noStrike"/>
          </a:p>
        </p:txBody>
      </p:sp>
      <p:sp>
        <p:nvSpPr>
          <p:cNvPr id="236" name="Google Shape;236;p28"/>
          <p:cNvSpPr/>
          <p:nvPr/>
        </p:nvSpPr>
        <p:spPr>
          <a:xfrm>
            <a:off x="10912554" y="5754529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Gender Split</a:t>
            </a:r>
            <a:endParaRPr b="0" i="0" sz="2200" u="none" cap="none" strike="noStrike"/>
          </a:p>
        </p:txBody>
      </p:sp>
      <p:sp>
        <p:nvSpPr>
          <p:cNvPr id="237" name="Google Shape;237;p28"/>
          <p:cNvSpPr/>
          <p:nvPr/>
        </p:nvSpPr>
        <p:spPr>
          <a:xfrm>
            <a:off x="10798731" y="6239708"/>
            <a:ext cx="3082409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Even distribution across genders allows for comprehensive analysis.</a:t>
            </a:r>
            <a:endParaRPr b="0" i="0" sz="1650" u="none" cap="none" strike="noStrike"/>
          </a:p>
        </p:txBody>
      </p:sp>
      <p:sp>
        <p:nvSpPr>
          <p:cNvPr id="238" name="Google Shape;238;p28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5767175" y="2094800"/>
            <a:ext cx="8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59486" l="21579" r="28616" t="17224"/>
          <a:stretch/>
        </p:blipFill>
        <p:spPr>
          <a:xfrm>
            <a:off x="3846025" y="842000"/>
            <a:ext cx="6312817" cy="1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2497525" y="2667450"/>
            <a:ext cx="10640400" cy="5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Core Patient Care Metrics</a:t>
            </a:r>
            <a:endParaRPr sz="3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Content: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Total Patients:</a:t>
            </a:r>
            <a:r>
              <a:rPr lang="en-US" sz="2400">
                <a:solidFill>
                  <a:schemeClr val="lt1"/>
                </a:solidFill>
              </a:rPr>
              <a:t> 9.3K+ → robust dataset for analysis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Average Billing:</a:t>
            </a:r>
            <a:r>
              <a:rPr lang="en-US" sz="2400">
                <a:solidFill>
                  <a:schemeClr val="lt1"/>
                </a:solidFill>
              </a:rPr>
              <a:t> 25.52K → financial insights into patient care costs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Average Age:</a:t>
            </a:r>
            <a:r>
              <a:rPr lang="en-US" sz="2400">
                <a:solidFill>
                  <a:schemeClr val="lt1"/>
                </a:solidFill>
              </a:rPr>
              <a:t> 51+ years → demographic skew toward middle‑aged population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Gender Split:</a:t>
            </a:r>
            <a:r>
              <a:rPr lang="en-US" sz="2400">
                <a:solidFill>
                  <a:schemeClr val="lt1"/>
                </a:solidFill>
              </a:rPr>
              <a:t> Balanced (Female: 5,075 | Male: 4,925) → uniform outreach strategies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Insight:</a:t>
            </a:r>
            <a:r>
              <a:rPr lang="en-US" sz="2400">
                <a:solidFill>
                  <a:schemeClr val="lt1"/>
                </a:solidFill>
              </a:rPr>
              <a:t> KPIs provide a quick snapshot of patient volume, cost, and demographics for decision‑makers.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685205" y="538401"/>
            <a:ext cx="6922889" cy="65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100"/>
              <a:buFont typeface="Brygada 1918"/>
              <a:buNone/>
            </a:pPr>
            <a:r>
              <a:rPr b="1" i="0" lang="en-US" sz="410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Age &amp; Blood Group Analysis</a:t>
            </a:r>
            <a:endParaRPr b="0" i="0" sz="4100" u="none" cap="none" strike="noStrike"/>
          </a:p>
        </p:txBody>
      </p:sp>
      <p:pic>
        <p:nvPicPr>
          <p:cNvPr descr="preencoded.png" id="254" name="Google Shape;2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05" y="1704856"/>
            <a:ext cx="6391156" cy="63911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10745748" y="1704856"/>
            <a:ext cx="22860" cy="4042172"/>
          </a:xfrm>
          <a:prstGeom prst="roundRect">
            <a:avLst>
              <a:gd fmla="val 128473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10388560" y="1913692"/>
            <a:ext cx="391478" cy="22860"/>
          </a:xfrm>
          <a:prstGeom prst="roundRect">
            <a:avLst>
              <a:gd fmla="val 128473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10683776" y="1851720"/>
            <a:ext cx="146804" cy="146804"/>
          </a:xfrm>
          <a:prstGeom prst="roundRect">
            <a:avLst>
              <a:gd fmla="val 311436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7561659" y="1772126"/>
            <a:ext cx="2412444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Age Distribution</a:t>
            </a:r>
            <a:endParaRPr b="0" i="0" sz="2050" u="none" cap="none" strike="noStrike"/>
          </a:p>
        </p:txBody>
      </p:sp>
      <p:sp>
        <p:nvSpPr>
          <p:cNvPr id="259" name="Google Shape;259;p30"/>
          <p:cNvSpPr/>
          <p:nvPr/>
        </p:nvSpPr>
        <p:spPr>
          <a:xfrm>
            <a:off x="7561659" y="2294215"/>
            <a:ext cx="2412444" cy="93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Insights into patient demographics across various age segments.</a:t>
            </a:r>
            <a:endParaRPr b="0" i="0" sz="1500" u="none" cap="none" strike="noStrike"/>
          </a:p>
        </p:txBody>
      </p:sp>
      <p:sp>
        <p:nvSpPr>
          <p:cNvPr id="260" name="Google Shape;260;p30"/>
          <p:cNvSpPr/>
          <p:nvPr/>
        </p:nvSpPr>
        <p:spPr>
          <a:xfrm>
            <a:off x="10734318" y="3088243"/>
            <a:ext cx="391478" cy="22860"/>
          </a:xfrm>
          <a:prstGeom prst="roundRect">
            <a:avLst>
              <a:gd fmla="val 128473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10683776" y="3026271"/>
            <a:ext cx="146804" cy="146804"/>
          </a:xfrm>
          <a:prstGeom prst="roundRect">
            <a:avLst>
              <a:gd fmla="val 311436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11540252" y="2946678"/>
            <a:ext cx="2412563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Highest Presence</a:t>
            </a:r>
            <a:endParaRPr b="0" i="0" sz="2050" u="none" cap="none" strike="noStrike"/>
          </a:p>
        </p:txBody>
      </p:sp>
      <p:sp>
        <p:nvSpPr>
          <p:cNvPr id="263" name="Google Shape;263;p30"/>
          <p:cNvSpPr/>
          <p:nvPr/>
        </p:nvSpPr>
        <p:spPr>
          <a:xfrm>
            <a:off x="11540252" y="3468767"/>
            <a:ext cx="2412563" cy="93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Pinpointing the age group with the largest patient cohort.</a:t>
            </a:r>
            <a:endParaRPr b="0" i="0" sz="1500" u="none" cap="none" strike="noStrike"/>
          </a:p>
        </p:txBody>
      </p:sp>
      <p:sp>
        <p:nvSpPr>
          <p:cNvPr id="264" name="Google Shape;264;p30"/>
          <p:cNvSpPr/>
          <p:nvPr/>
        </p:nvSpPr>
        <p:spPr>
          <a:xfrm>
            <a:off x="10388560" y="4100751"/>
            <a:ext cx="391478" cy="22860"/>
          </a:xfrm>
          <a:prstGeom prst="roundRect">
            <a:avLst>
              <a:gd fmla="val 128473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10683776" y="4038779"/>
            <a:ext cx="146804" cy="146804"/>
          </a:xfrm>
          <a:prstGeom prst="roundRect">
            <a:avLst>
              <a:gd fmla="val 311436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7561659" y="3959185"/>
            <a:ext cx="2412444" cy="652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Blood Group Dominance</a:t>
            </a:r>
            <a:endParaRPr b="0" i="0" sz="2050" u="none" cap="none" strike="noStrike"/>
          </a:p>
        </p:txBody>
      </p:sp>
      <p:sp>
        <p:nvSpPr>
          <p:cNvPr id="267" name="Google Shape;267;p30"/>
          <p:cNvSpPr/>
          <p:nvPr/>
        </p:nvSpPr>
        <p:spPr>
          <a:xfrm>
            <a:off x="7561659" y="4807625"/>
            <a:ext cx="2412444" cy="93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Identifying the most prevalent blood group among patients.</a:t>
            </a:r>
            <a:endParaRPr b="0" i="0" sz="1500" u="none" cap="none" strike="noStrike"/>
          </a:p>
        </p:txBody>
      </p:sp>
      <p:sp>
        <p:nvSpPr>
          <p:cNvPr id="268" name="Google Shape;268;p30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6235660" y="1713786"/>
            <a:ext cx="7466528" cy="713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Medical Condition Analysis</a:t>
            </a:r>
            <a:endParaRPr b="0" i="0" sz="4450" u="none" cap="none" strike="noStrike"/>
          </a:p>
        </p:txBody>
      </p:sp>
      <p:sp>
        <p:nvSpPr>
          <p:cNvPr id="276" name="Google Shape;276;p31"/>
          <p:cNvSpPr/>
          <p:nvPr/>
        </p:nvSpPr>
        <p:spPr>
          <a:xfrm>
            <a:off x="6235660" y="2748439"/>
            <a:ext cx="3715703" cy="2297430"/>
          </a:xfrm>
          <a:prstGeom prst="roundRect">
            <a:avLst>
              <a:gd fmla="val 22366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6449735" y="2962513"/>
            <a:ext cx="3287554" cy="713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Patient Count by Disease</a:t>
            </a:r>
            <a:endParaRPr b="0" i="0" sz="2200" u="none" cap="none" strike="noStrike"/>
          </a:p>
        </p:txBody>
      </p:sp>
      <p:sp>
        <p:nvSpPr>
          <p:cNvPr id="278" name="Google Shape;278;p31"/>
          <p:cNvSpPr/>
          <p:nvPr/>
        </p:nvSpPr>
        <p:spPr>
          <a:xfrm>
            <a:off x="6449735" y="3804523"/>
            <a:ext cx="3287554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prevalence of various medical conditions.</a:t>
            </a:r>
            <a:endParaRPr b="0" i="0" sz="1650" u="none" cap="none" strike="noStrike"/>
          </a:p>
        </p:txBody>
      </p:sp>
      <p:sp>
        <p:nvSpPr>
          <p:cNvPr id="279" name="Google Shape;279;p31"/>
          <p:cNvSpPr/>
          <p:nvPr/>
        </p:nvSpPr>
        <p:spPr>
          <a:xfrm>
            <a:off x="10165437" y="2748439"/>
            <a:ext cx="3715703" cy="2297430"/>
          </a:xfrm>
          <a:prstGeom prst="roundRect">
            <a:avLst>
              <a:gd fmla="val 22366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10379512" y="2962513"/>
            <a:ext cx="3287554" cy="713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Highest Affected Conditions</a:t>
            </a:r>
            <a:endParaRPr b="0" i="0" sz="2200" u="none" cap="none" strike="noStrike"/>
          </a:p>
        </p:txBody>
      </p:sp>
      <p:sp>
        <p:nvSpPr>
          <p:cNvPr id="281" name="Google Shape;281;p31"/>
          <p:cNvSpPr/>
          <p:nvPr/>
        </p:nvSpPr>
        <p:spPr>
          <a:xfrm>
            <a:off x="10379512" y="3804523"/>
            <a:ext cx="3287554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Focusing on diseases impacting the largest patient populations.</a:t>
            </a:r>
            <a:endParaRPr b="0" i="0" sz="1650" u="none" cap="none" strike="noStrike"/>
          </a:p>
        </p:txBody>
      </p:sp>
      <p:sp>
        <p:nvSpPr>
          <p:cNvPr id="282" name="Google Shape;282;p31"/>
          <p:cNvSpPr/>
          <p:nvPr/>
        </p:nvSpPr>
        <p:spPr>
          <a:xfrm>
            <a:off x="6235660" y="5259943"/>
            <a:ext cx="7645479" cy="1255752"/>
          </a:xfrm>
          <a:prstGeom prst="roundRect">
            <a:avLst>
              <a:gd fmla="val 40920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449735" y="5474018"/>
            <a:ext cx="3050381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Age-Disease Variation</a:t>
            </a:r>
            <a:endParaRPr b="0" i="0" sz="2200" u="none" cap="none" strike="noStrike"/>
          </a:p>
        </p:txBody>
      </p:sp>
      <p:sp>
        <p:nvSpPr>
          <p:cNvPr id="284" name="Google Shape;284;p31"/>
          <p:cNvSpPr/>
          <p:nvPr/>
        </p:nvSpPr>
        <p:spPr>
          <a:xfrm>
            <a:off x="6449735" y="5959197"/>
            <a:ext cx="7217331" cy="34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Observing how average age differs across medical conditions.</a:t>
            </a:r>
            <a:endParaRPr b="0" i="0" sz="1650" u="none" cap="none" strike="noStrike"/>
          </a:p>
        </p:txBody>
      </p:sp>
      <p:sp>
        <p:nvSpPr>
          <p:cNvPr id="285" name="Google Shape;285;p31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49260" y="1165979"/>
            <a:ext cx="10556796" cy="713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Project Overview: From Data to Insight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49260" y="2628781"/>
            <a:ext cx="6458903" cy="1949768"/>
          </a:xfrm>
          <a:prstGeom prst="roundRect">
            <a:avLst>
              <a:gd fmla="val 7504" name="adj"/>
            </a:avLst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49260" y="2598301"/>
            <a:ext cx="6458903" cy="121920"/>
          </a:xfrm>
          <a:prstGeom prst="roundRect">
            <a:avLst>
              <a:gd fmla="val 26342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657600" y="2307669"/>
            <a:ext cx="642223" cy="642223"/>
          </a:xfrm>
          <a:prstGeom prst="roundRect">
            <a:avLst>
              <a:gd fmla="val 142380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0243" y="2500313"/>
            <a:ext cx="256818" cy="256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993815" y="3163967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Data Preparation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993815" y="3649147"/>
            <a:ext cx="5969794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Comprehensive cleaning and preprocessing of patient records.</a:t>
            </a:r>
            <a:endParaRPr b="0" i="0" sz="16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422237" y="2628781"/>
            <a:ext cx="6458903" cy="1949768"/>
          </a:xfrm>
          <a:prstGeom prst="roundRect">
            <a:avLst>
              <a:gd fmla="val 7504" name="adj"/>
            </a:avLst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422237" y="2598301"/>
            <a:ext cx="6458903" cy="121920"/>
          </a:xfrm>
          <a:prstGeom prst="roundRect">
            <a:avLst>
              <a:gd fmla="val 26342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0330577" y="2307669"/>
            <a:ext cx="642223" cy="642223"/>
          </a:xfrm>
          <a:prstGeom prst="roundRect">
            <a:avLst>
              <a:gd fmla="val 142380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3220" y="2500313"/>
            <a:ext cx="256818" cy="25681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7666792" y="3163967"/>
            <a:ext cx="309717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Interactive Dashboard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666792" y="3649147"/>
            <a:ext cx="5969794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Development of a dynamic Power BI dashboard for intuitive exploration.</a:t>
            </a:r>
            <a:endParaRPr b="0" i="0" sz="16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49260" y="5113734"/>
            <a:ext cx="6458903" cy="1949768"/>
          </a:xfrm>
          <a:prstGeom prst="roundRect">
            <a:avLst>
              <a:gd fmla="val 7504" name="adj"/>
            </a:avLst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49260" y="5083254"/>
            <a:ext cx="6458903" cy="121920"/>
          </a:xfrm>
          <a:prstGeom prst="roundRect">
            <a:avLst>
              <a:gd fmla="val 26342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657600" y="4792623"/>
            <a:ext cx="642223" cy="642223"/>
          </a:xfrm>
          <a:prstGeom prst="roundRect">
            <a:avLst>
              <a:gd fmla="val 142380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0243" y="4985266"/>
            <a:ext cx="256818" cy="25681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993815" y="5648920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Key Metric Analysis</a:t>
            </a:r>
            <a:endParaRPr b="0" i="0" sz="22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993815" y="6134100"/>
            <a:ext cx="5969794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In-depth review of demographics, billing, and health conditions.</a:t>
            </a:r>
            <a:endParaRPr b="0" i="0" sz="16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7422237" y="5113734"/>
            <a:ext cx="6458903" cy="1949768"/>
          </a:xfrm>
          <a:prstGeom prst="roundRect">
            <a:avLst>
              <a:gd fmla="val 7504" name="adj"/>
            </a:avLst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422237" y="5083254"/>
            <a:ext cx="6458903" cy="121920"/>
          </a:xfrm>
          <a:prstGeom prst="roundRect">
            <a:avLst>
              <a:gd fmla="val 26342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0330577" y="4792623"/>
            <a:ext cx="642223" cy="642223"/>
          </a:xfrm>
          <a:prstGeom prst="roundRect">
            <a:avLst>
              <a:gd fmla="val 142380" name="adj"/>
            </a:avLst>
          </a:prstGeom>
          <a:solidFill>
            <a:srgbClr val="FFB3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3220" y="4985266"/>
            <a:ext cx="256818" cy="25681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7666792" y="5648920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Flexible Filtering</a:t>
            </a:r>
            <a:endParaRPr b="0" i="0" sz="22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666792" y="6134100"/>
            <a:ext cx="5969794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Enabled robust slicers for condition and year-based data segmentation.</a:t>
            </a:r>
            <a:endParaRPr b="0" i="0" sz="16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496848" y="390406"/>
            <a:ext cx="6738818" cy="473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2950"/>
              <a:buFont typeface="Brygada 1918"/>
              <a:buNone/>
            </a:pPr>
            <a:r>
              <a:rPr b="1" i="0" lang="en-US" sz="29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Billing Analysis by Medical Condition</a:t>
            </a:r>
            <a:endParaRPr b="0" i="0" sz="2950" u="none" cap="none" strike="noStrike"/>
          </a:p>
        </p:txBody>
      </p:sp>
      <p:sp>
        <p:nvSpPr>
          <p:cNvPr id="292" name="Google Shape;292;p32"/>
          <p:cNvSpPr/>
          <p:nvPr/>
        </p:nvSpPr>
        <p:spPr>
          <a:xfrm>
            <a:off x="496848" y="1147524"/>
            <a:ext cx="13636704" cy="227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100"/>
              <a:buFont typeface="Montserrat Medium"/>
              <a:buNone/>
            </a:pPr>
            <a:r>
              <a:rPr b="0" i="0" lang="en-US" sz="11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financial contributions across different health issues.</a:t>
            </a:r>
            <a:endParaRPr b="0" i="0" sz="1100" u="none" cap="none" strike="noStrike"/>
          </a:p>
        </p:txBody>
      </p:sp>
      <p:pic>
        <p:nvPicPr>
          <p:cNvPr descr="preencoded.png" id="293" name="Google Shape;2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50" y="1374575"/>
            <a:ext cx="12068301" cy="67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496848" y="9330452"/>
            <a:ext cx="13636704" cy="227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100"/>
              <a:buFont typeface="Montserrat Medium"/>
              <a:buNone/>
            </a:pPr>
            <a:r>
              <a:rPr b="0" i="0" lang="en-US" sz="11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Identifies diseases generating the </a:t>
            </a:r>
            <a:r>
              <a:rPr b="0" i="0" lang="en-US" sz="1100" u="none" cap="none" strike="noStrike">
                <a:solidFill>
                  <a:srgbClr val="D2600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highest revenue</a:t>
            </a:r>
            <a:r>
              <a:rPr b="0" i="0" lang="en-US" sz="11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critical for resource allocation and financial planning.</a:t>
            </a:r>
            <a:endParaRPr b="0" i="0" sz="1100" u="none" cap="none" strike="noStrike"/>
          </a:p>
        </p:txBody>
      </p:sp>
      <p:sp>
        <p:nvSpPr>
          <p:cNvPr id="295" name="Google Shape;295;p32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>
            <a:off x="685205" y="538401"/>
            <a:ext cx="10655498" cy="652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100"/>
              <a:buFont typeface="Brygada 1918"/>
              <a:buNone/>
            </a:pPr>
            <a:r>
              <a:rPr b="1" i="0" lang="en-US" sz="410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Insurance Insights: Coverage &amp; Conditions</a:t>
            </a:r>
            <a:endParaRPr b="0" i="0" sz="4100" u="none" cap="none" strike="noStrike"/>
          </a:p>
        </p:txBody>
      </p:sp>
      <p:pic>
        <p:nvPicPr>
          <p:cNvPr descr="preencoded.png"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05" y="1704856"/>
            <a:ext cx="6391156" cy="639115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7561659" y="1704856"/>
            <a:ext cx="783074" cy="1539835"/>
          </a:xfrm>
          <a:prstGeom prst="roundRect">
            <a:avLst>
              <a:gd fmla="val 360046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7806333" y="2291239"/>
            <a:ext cx="293608" cy="3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300"/>
              <a:buFont typeface="Brygada 1918"/>
              <a:buNone/>
            </a:pPr>
            <a:r>
              <a:rPr b="1" i="0" lang="en-US" sz="23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1</a:t>
            </a:r>
            <a:endParaRPr b="0" i="0" sz="2300" u="none" cap="none" strike="noStrike"/>
          </a:p>
        </p:txBody>
      </p:sp>
      <p:sp>
        <p:nvSpPr>
          <p:cNvPr id="305" name="Google Shape;305;p33"/>
          <p:cNvSpPr/>
          <p:nvPr/>
        </p:nvSpPr>
        <p:spPr>
          <a:xfrm>
            <a:off x="8540472" y="1900595"/>
            <a:ext cx="3180636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Insured Patient Overview</a:t>
            </a:r>
            <a:endParaRPr b="0" i="0" sz="2050" u="none" cap="none" strike="noStrike"/>
          </a:p>
        </p:txBody>
      </p:sp>
      <p:sp>
        <p:nvSpPr>
          <p:cNvPr id="306" name="Google Shape;306;p33"/>
          <p:cNvSpPr/>
          <p:nvPr/>
        </p:nvSpPr>
        <p:spPr>
          <a:xfrm>
            <a:off x="8540472" y="2422684"/>
            <a:ext cx="5412343" cy="6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Analysis of patients benefiting from health insurance coverage.</a:t>
            </a:r>
            <a:endParaRPr b="0" i="0" sz="1500" u="none" cap="none" strike="noStrike"/>
          </a:p>
        </p:txBody>
      </p:sp>
      <p:sp>
        <p:nvSpPr>
          <p:cNvPr id="307" name="Google Shape;307;p33"/>
          <p:cNvSpPr/>
          <p:nvPr/>
        </p:nvSpPr>
        <p:spPr>
          <a:xfrm>
            <a:off x="7561659" y="3440430"/>
            <a:ext cx="783074" cy="1539835"/>
          </a:xfrm>
          <a:prstGeom prst="roundRect">
            <a:avLst>
              <a:gd fmla="val 360046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7806333" y="4026813"/>
            <a:ext cx="293608" cy="3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300"/>
              <a:buFont typeface="Brygada 1918"/>
              <a:buNone/>
            </a:pPr>
            <a:r>
              <a:rPr b="1" i="0" lang="en-US" sz="23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2</a:t>
            </a:r>
            <a:endParaRPr b="0" i="0" sz="2300" u="none" cap="none" strike="noStrike"/>
          </a:p>
        </p:txBody>
      </p:sp>
      <p:sp>
        <p:nvSpPr>
          <p:cNvPr id="309" name="Google Shape;309;p33"/>
          <p:cNvSpPr/>
          <p:nvPr/>
        </p:nvSpPr>
        <p:spPr>
          <a:xfrm>
            <a:off x="8540472" y="3636169"/>
            <a:ext cx="2947392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Top Insured Conditions</a:t>
            </a:r>
            <a:endParaRPr b="0" i="0" sz="2050" u="none" cap="none" strike="noStrike"/>
          </a:p>
        </p:txBody>
      </p:sp>
      <p:sp>
        <p:nvSpPr>
          <p:cNvPr id="310" name="Google Shape;310;p33"/>
          <p:cNvSpPr/>
          <p:nvPr/>
        </p:nvSpPr>
        <p:spPr>
          <a:xfrm>
            <a:off x="8540472" y="4158258"/>
            <a:ext cx="5412343" cy="6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Identification of medical conditions with the highest insurance coverage.</a:t>
            </a:r>
            <a:endParaRPr b="0" i="0" sz="1500" u="none" cap="none" strike="noStrike"/>
          </a:p>
        </p:txBody>
      </p:sp>
      <p:sp>
        <p:nvSpPr>
          <p:cNvPr id="311" name="Google Shape;311;p33"/>
          <p:cNvSpPr/>
          <p:nvPr/>
        </p:nvSpPr>
        <p:spPr>
          <a:xfrm>
            <a:off x="7561659" y="5176004"/>
            <a:ext cx="783074" cy="1539835"/>
          </a:xfrm>
          <a:prstGeom prst="roundRect">
            <a:avLst>
              <a:gd fmla="val 360046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7806333" y="5762387"/>
            <a:ext cx="293608" cy="36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300"/>
              <a:buFont typeface="Brygada 1918"/>
              <a:buNone/>
            </a:pPr>
            <a:r>
              <a:rPr b="1" i="0" lang="en-US" sz="23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3</a:t>
            </a:r>
            <a:endParaRPr b="0" i="0" sz="2300" u="none" cap="none" strike="noStrike"/>
          </a:p>
        </p:txBody>
      </p:sp>
      <p:sp>
        <p:nvSpPr>
          <p:cNvPr id="313" name="Google Shape;313;p33"/>
          <p:cNvSpPr/>
          <p:nvPr/>
        </p:nvSpPr>
        <p:spPr>
          <a:xfrm>
            <a:off x="8540472" y="5371743"/>
            <a:ext cx="3025378" cy="3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050"/>
              <a:buFont typeface="Brygada 1918"/>
              <a:buNone/>
            </a:pPr>
            <a:r>
              <a:rPr b="1" i="0" lang="en-US" sz="205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Policy Planning Support</a:t>
            </a:r>
            <a:endParaRPr b="0" i="0" sz="2050" u="none" cap="none" strike="noStrike"/>
          </a:p>
        </p:txBody>
      </p:sp>
      <p:sp>
        <p:nvSpPr>
          <p:cNvPr id="314" name="Google Shape;314;p33"/>
          <p:cNvSpPr/>
          <p:nvPr/>
        </p:nvSpPr>
        <p:spPr>
          <a:xfrm>
            <a:off x="8540472" y="5893832"/>
            <a:ext cx="5412343" cy="6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500"/>
              <a:buFont typeface="Montserrat Medium"/>
              <a:buNone/>
            </a:pPr>
            <a:r>
              <a:rPr b="0" i="0" lang="en-US" sz="15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Valuable data for shaping future healthcare policies and strategies.</a:t>
            </a:r>
            <a:endParaRPr b="0" i="0" sz="1500" u="none" cap="none" strike="noStrike"/>
          </a:p>
        </p:txBody>
      </p:sp>
      <p:sp>
        <p:nvSpPr>
          <p:cNvPr id="315" name="Google Shape;315;p33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749260" y="729139"/>
            <a:ext cx="7645479" cy="1427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Conclusion: Empowering Healthcare Decisions</a:t>
            </a:r>
            <a:endParaRPr b="0" i="0" sz="4450" u="none" cap="none" strike="noStrike"/>
          </a:p>
        </p:txBody>
      </p:sp>
      <p:sp>
        <p:nvSpPr>
          <p:cNvPr id="323" name="Google Shape;323;p34"/>
          <p:cNvSpPr/>
          <p:nvPr/>
        </p:nvSpPr>
        <p:spPr>
          <a:xfrm>
            <a:off x="749260" y="2477333"/>
            <a:ext cx="7645479" cy="5023009"/>
          </a:xfrm>
          <a:prstGeom prst="roundRect">
            <a:avLst>
              <a:gd fmla="val 639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749260" y="2477333"/>
            <a:ext cx="7645479" cy="1255752"/>
          </a:xfrm>
          <a:prstGeom prst="roundRect">
            <a:avLst>
              <a:gd fmla="val 2557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963335" y="2691408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Clear Insights</a:t>
            </a:r>
            <a:endParaRPr b="0" i="0" sz="2200" u="none" cap="none" strike="noStrike"/>
          </a:p>
        </p:txBody>
      </p:sp>
      <p:sp>
        <p:nvSpPr>
          <p:cNvPr id="326" name="Google Shape;326;p34"/>
          <p:cNvSpPr/>
          <p:nvPr/>
        </p:nvSpPr>
        <p:spPr>
          <a:xfrm>
            <a:off x="963335" y="3176588"/>
            <a:ext cx="7217331" cy="34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Dashboard offers comprehensive understanding of patient data.</a:t>
            </a:r>
            <a:endParaRPr b="0" i="0" sz="1650" u="none" cap="none" strike="noStrike"/>
          </a:p>
        </p:txBody>
      </p:sp>
      <p:sp>
        <p:nvSpPr>
          <p:cNvPr id="327" name="Google Shape;327;p34"/>
          <p:cNvSpPr/>
          <p:nvPr/>
        </p:nvSpPr>
        <p:spPr>
          <a:xfrm>
            <a:off x="749260" y="3733086"/>
            <a:ext cx="7645479" cy="1255752"/>
          </a:xfrm>
          <a:prstGeom prst="rect">
            <a:avLst/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749260" y="3733086"/>
            <a:ext cx="7645479" cy="30480"/>
          </a:xfrm>
          <a:prstGeom prst="roundRect">
            <a:avLst>
              <a:gd fmla="val 105366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963335" y="3947160"/>
            <a:ext cx="2915007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Key Metrics Tracking</a:t>
            </a:r>
            <a:endParaRPr b="0" i="0" sz="2200" u="none" cap="none" strike="noStrike"/>
          </a:p>
        </p:txBody>
      </p:sp>
      <p:sp>
        <p:nvSpPr>
          <p:cNvPr id="330" name="Google Shape;330;p34"/>
          <p:cNvSpPr/>
          <p:nvPr/>
        </p:nvSpPr>
        <p:spPr>
          <a:xfrm>
            <a:off x="963335" y="4432340"/>
            <a:ext cx="7217331" cy="34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Monitors patient count, costs, and disease patterns effectively.</a:t>
            </a:r>
            <a:endParaRPr b="0" i="0" sz="1650" u="none" cap="none" strike="noStrike"/>
          </a:p>
        </p:txBody>
      </p:sp>
      <p:sp>
        <p:nvSpPr>
          <p:cNvPr id="331" name="Google Shape;331;p34"/>
          <p:cNvSpPr/>
          <p:nvPr/>
        </p:nvSpPr>
        <p:spPr>
          <a:xfrm>
            <a:off x="749260" y="4988838"/>
            <a:ext cx="7645479" cy="1255752"/>
          </a:xfrm>
          <a:prstGeom prst="rect">
            <a:avLst/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749260" y="4988838"/>
            <a:ext cx="7645479" cy="30480"/>
          </a:xfrm>
          <a:prstGeom prst="roundRect">
            <a:avLst>
              <a:gd fmla="val 105366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963335" y="5202912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Strategic Support</a:t>
            </a:r>
            <a:endParaRPr b="0" i="0" sz="2200" u="none" cap="none" strike="noStrike"/>
          </a:p>
        </p:txBody>
      </p:sp>
      <p:sp>
        <p:nvSpPr>
          <p:cNvPr id="334" name="Google Shape;334;p34"/>
          <p:cNvSpPr/>
          <p:nvPr/>
        </p:nvSpPr>
        <p:spPr>
          <a:xfrm>
            <a:off x="963335" y="5688092"/>
            <a:ext cx="7217331" cy="34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Aids hospitals and management in critical decision-making.</a:t>
            </a:r>
            <a:endParaRPr b="0" i="0" sz="1650" u="none" cap="none" strike="noStrike"/>
          </a:p>
        </p:txBody>
      </p:sp>
      <p:sp>
        <p:nvSpPr>
          <p:cNvPr id="335" name="Google Shape;335;p34"/>
          <p:cNvSpPr/>
          <p:nvPr/>
        </p:nvSpPr>
        <p:spPr>
          <a:xfrm>
            <a:off x="749260" y="6244590"/>
            <a:ext cx="7645479" cy="1255752"/>
          </a:xfrm>
          <a:prstGeom prst="rect">
            <a:avLst/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749260" y="6244590"/>
            <a:ext cx="7645479" cy="30480"/>
          </a:xfrm>
          <a:prstGeom prst="roundRect">
            <a:avLst>
              <a:gd fmla="val 105366" name="adj"/>
            </a:avLst>
          </a:prstGeom>
          <a:solidFill>
            <a:srgbClr val="662E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963335" y="6458664"/>
            <a:ext cx="2854643" cy="35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Future Expansion</a:t>
            </a:r>
            <a:endParaRPr b="0" i="0" sz="2200" u="none" cap="none" strike="noStrike"/>
          </a:p>
        </p:txBody>
      </p:sp>
      <p:sp>
        <p:nvSpPr>
          <p:cNvPr id="338" name="Google Shape;338;p34"/>
          <p:cNvSpPr/>
          <p:nvPr/>
        </p:nvSpPr>
        <p:spPr>
          <a:xfrm>
            <a:off x="963335" y="6943844"/>
            <a:ext cx="7217331" cy="342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Potential for integration with real-time data for ongoing updates.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4954375" y="3073850"/>
            <a:ext cx="1064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</a:t>
            </a:r>
            <a:r>
              <a:rPr lang="en-US" sz="6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You</a:t>
            </a:r>
            <a:endParaRPr sz="6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641033" y="503634"/>
            <a:ext cx="6958727" cy="610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3800"/>
              <a:buFont typeface="Brygada 1918"/>
              <a:buNone/>
            </a:pPr>
            <a:r>
              <a:rPr b="1" i="0" lang="en-US" sz="380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Rigorous Data Cleaning Steps</a:t>
            </a:r>
            <a:endParaRPr b="0" i="0" sz="3800" u="none" cap="none" strike="noStrike"/>
          </a:p>
        </p:txBody>
      </p:sp>
      <p:pic>
        <p:nvPicPr>
          <p:cNvPr descr="preencoded.png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033" y="1594723"/>
            <a:ext cx="6450806" cy="6450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880" y="1600260"/>
            <a:ext cx="274677" cy="2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8141375" y="1594723"/>
            <a:ext cx="2983706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900"/>
              <a:buFont typeface="Brygada 1918"/>
              <a:buNone/>
            </a:pPr>
            <a:r>
              <a:rPr b="1" i="0" lang="en-US" sz="19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Duplicate &amp; Null Removal</a:t>
            </a:r>
            <a:endParaRPr b="0" i="0" sz="19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8141375" y="2082998"/>
            <a:ext cx="5855613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400"/>
              <a:buFont typeface="Montserrat Medium"/>
              <a:buNone/>
            </a:pPr>
            <a:r>
              <a:rPr b="0" i="0" lang="en-US" sz="14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Ensuring data integrity by eliminating redundant or empty entries.</a:t>
            </a:r>
            <a:endParaRPr b="0" i="0" sz="1400" u="none" cap="none" strike="noStrike"/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880" y="3040559"/>
            <a:ext cx="274677" cy="2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8141375" y="3035022"/>
            <a:ext cx="258389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900"/>
              <a:buFont typeface="Brygada 1918"/>
              <a:buNone/>
            </a:pPr>
            <a:r>
              <a:rPr b="1" i="0" lang="en-US" sz="19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Standardized Naming</a:t>
            </a:r>
            <a:endParaRPr b="0" i="0" sz="19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8141375" y="3523298"/>
            <a:ext cx="5855613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400"/>
              <a:buFont typeface="Montserrat Medium"/>
              <a:buNone/>
            </a:pPr>
            <a:r>
              <a:rPr b="0" i="0" lang="en-US" sz="14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Consistent column names for uniform analysis.</a:t>
            </a:r>
            <a:endParaRPr b="0" i="0" sz="140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880" y="4187964"/>
            <a:ext cx="274677" cy="2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8141375" y="4182428"/>
            <a:ext cx="2442210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900"/>
              <a:buFont typeface="Brygada 1918"/>
              <a:buNone/>
            </a:pPr>
            <a:r>
              <a:rPr b="1" i="0" lang="en-US" sz="19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Value Validation</a:t>
            </a:r>
            <a:endParaRPr b="0" i="0" sz="19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8141375" y="4670703"/>
            <a:ext cx="5855613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400"/>
              <a:buFont typeface="Montserrat Medium"/>
              <a:buNone/>
            </a:pPr>
            <a:r>
              <a:rPr b="0" i="0" lang="en-US" sz="14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Accurate age and billing information verification.</a:t>
            </a:r>
            <a:endParaRPr b="0" i="0" sz="1400" u="none" cap="none" strike="noStrike"/>
          </a:p>
        </p:txBody>
      </p:sp>
      <p:pic>
        <p:nvPicPr>
          <p:cNvPr descr="preencoded.png"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880" y="5335369"/>
            <a:ext cx="274677" cy="2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8141375" y="5329833"/>
            <a:ext cx="2670572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900"/>
              <a:buFont typeface="Brygada 1918"/>
              <a:buNone/>
            </a:pPr>
            <a:r>
              <a:rPr b="1" i="0" lang="en-US" sz="19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Consistent Formatting</a:t>
            </a:r>
            <a:endParaRPr b="0" i="0" sz="19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8141375" y="5818108"/>
            <a:ext cx="5855613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400"/>
              <a:buFont typeface="Montserrat Medium"/>
              <a:buNone/>
            </a:pPr>
            <a:r>
              <a:rPr b="0" i="0" lang="en-US" sz="14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Uniform data types and formats across the dataset.</a:t>
            </a:r>
            <a:endParaRPr b="0" i="0" sz="140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880" y="6482775"/>
            <a:ext cx="274677" cy="27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8141375" y="6477238"/>
            <a:ext cx="2442210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900"/>
              <a:buFont typeface="Brygada 1918"/>
              <a:buNone/>
            </a:pPr>
            <a:r>
              <a:rPr b="1" i="0" lang="en-US" sz="19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Calculated Fields</a:t>
            </a:r>
            <a:endParaRPr b="0" i="0" sz="190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8141375" y="6965513"/>
            <a:ext cx="5855613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400"/>
              <a:buFont typeface="Montserrat Medium"/>
              <a:buNone/>
            </a:pPr>
            <a:r>
              <a:rPr b="0" i="0" lang="en-US" sz="140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new metrics for deeper insights.</a:t>
            </a:r>
            <a:endParaRPr b="0" i="0" sz="14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0" y="1008300"/>
            <a:ext cx="8492100" cy="6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</a:rPr>
              <a:t>Data Import &amp; Initial Exploration</a:t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Imported libraries: </a:t>
            </a:r>
            <a:r>
              <a:rPr b="1" lang="en-US" sz="2800">
                <a:solidFill>
                  <a:schemeClr val="lt1"/>
                </a:solidFill>
              </a:rPr>
              <a:t>pandas, numpy, google.colab files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Uploaded raw dataset: </a:t>
            </a: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Healthcare.csv</a:t>
            </a:r>
            <a:endParaRPr sz="2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Performed initial checks: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df.head()</a:t>
            </a:r>
            <a:r>
              <a:rPr lang="en-US" sz="2800">
                <a:solidFill>
                  <a:schemeClr val="lt1"/>
                </a:solidFill>
              </a:rPr>
              <a:t> → preview first rows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df.shape</a:t>
            </a:r>
            <a:r>
              <a:rPr lang="en-US" sz="2800">
                <a:solidFill>
                  <a:schemeClr val="lt1"/>
                </a:solidFill>
              </a:rPr>
              <a:t>, </a:t>
            </a: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df.info()</a:t>
            </a:r>
            <a:r>
              <a:rPr lang="en-US" sz="2800">
                <a:solidFill>
                  <a:schemeClr val="lt1"/>
                </a:solidFill>
              </a:rPr>
              <a:t> → dataset size &amp; structure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US" sz="2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df.isnull().sum()</a:t>
            </a:r>
            <a:r>
              <a:rPr lang="en-US" sz="2800">
                <a:solidFill>
                  <a:schemeClr val="lt1"/>
                </a:solidFill>
              </a:rPr>
              <a:t> → missing values count</a:t>
            </a:r>
            <a:endParaRPr sz="2800">
              <a:solidFill>
                <a:schemeClr val="lt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</a:pPr>
            <a:r>
              <a:rPr lang="en-US" sz="2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df.describe()</a:t>
            </a:r>
            <a:r>
              <a:rPr lang="en-US" sz="2900">
                <a:solidFill>
                  <a:schemeClr val="lt1"/>
                </a:solidFill>
              </a:rPr>
              <a:t> → statistical summary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6" title="Screenshot 2025-12-29 142252.png"/>
          <p:cNvPicPr preferRelativeResize="0"/>
          <p:nvPr/>
        </p:nvPicPr>
        <p:blipFill rotWithShape="1">
          <a:blip r:embed="rId3">
            <a:alphaModFix/>
          </a:blip>
          <a:srcRect b="2240" l="0" r="0" t="14482"/>
          <a:stretch/>
        </p:blipFill>
        <p:spPr>
          <a:xfrm>
            <a:off x="8089450" y="1628125"/>
            <a:ext cx="6324950" cy="4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467175" y="584825"/>
            <a:ext cx="7604400" cy="7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</a:rPr>
              <a:t>Cleaning Operations</a:t>
            </a:r>
            <a:endParaRPr b="1" sz="27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Handled Missing Data</a:t>
            </a:r>
            <a:endParaRPr b="1"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Dropped rows with null values (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df.dropna()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Ensured 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500">
                <a:solidFill>
                  <a:schemeClr val="lt1"/>
                </a:solidFill>
              </a:rPr>
              <a:t> column has no missing entries (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df.dropna(subset=['Name'])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Removed Duplicates</a:t>
            </a:r>
            <a:endParaRPr b="1"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Dropped duplicate rows (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df.drop_duplicates(inplace=True)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Verified duplicates count (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df.duplicated().sum()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Validated Numeric Columns</a:t>
            </a:r>
            <a:endParaRPr b="1"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Selected numeric columns (</a:t>
            </a:r>
            <a:r>
              <a:rPr lang="en-US"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select_dtypes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US" sz="2500">
                <a:solidFill>
                  <a:schemeClr val="lt1"/>
                </a:solidFill>
              </a:rPr>
              <a:t>Checked for negative values → flagged anomalies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 title="Screenshot 2025-12-29 1423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925" y="941550"/>
            <a:ext cx="6107450" cy="6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/>
        </p:nvSpPr>
        <p:spPr>
          <a:xfrm>
            <a:off x="2589875" y="1762300"/>
            <a:ext cx="106404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</a:rPr>
              <a:t>Export &amp; Next Steps</a:t>
            </a:r>
            <a:endParaRPr b="1" sz="29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-US" sz="2700">
                <a:solidFill>
                  <a:schemeClr val="lt1"/>
                </a:solidFill>
              </a:rPr>
              <a:t>Exported cleaned dataset: </a:t>
            </a:r>
            <a:r>
              <a:rPr lang="en-US" sz="2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Cleaned_Healthcare.csv</a:t>
            </a:r>
            <a:endParaRPr sz="2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-US" sz="2700">
                <a:solidFill>
                  <a:schemeClr val="lt1"/>
                </a:solidFill>
              </a:rPr>
              <a:t>Downloaded file for further use (</a:t>
            </a:r>
            <a:r>
              <a:rPr lang="en-US" sz="2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files.download</a:t>
            </a:r>
            <a:r>
              <a:rPr lang="en-US" sz="2700">
                <a:solidFill>
                  <a:schemeClr val="lt1"/>
                </a:solidFill>
              </a:rPr>
              <a:t>)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Outcome:</a:t>
            </a:r>
            <a:endParaRPr b="1" sz="2700">
              <a:solidFill>
                <a:schemeClr val="lt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Dataset is consistent, duplicate‑free, and ready for analysis</a:t>
            </a:r>
            <a:endParaRPr sz="2700">
              <a:solidFill>
                <a:schemeClr val="lt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-US" sz="2700">
                <a:solidFill>
                  <a:schemeClr val="lt1"/>
                </a:solidFill>
              </a:rPr>
              <a:t>Prepared for dashboarding, visualization, and patient insights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743069" y="3238024"/>
            <a:ext cx="10275570" cy="707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B393"/>
              </a:buClr>
              <a:buSzPts val="4450"/>
              <a:buFont typeface="Brygada 1918"/>
              <a:buNone/>
            </a:pPr>
            <a:r>
              <a:rPr b="1" i="0" lang="en-US" sz="4450" u="none" cap="none" strike="noStrike">
                <a:solidFill>
                  <a:srgbClr val="FFB393"/>
                </a:solidFill>
                <a:latin typeface="Brygada 1918"/>
                <a:ea typeface="Brygada 1918"/>
                <a:cs typeface="Brygada 1918"/>
                <a:sym typeface="Brygada 1918"/>
              </a:rPr>
              <a:t>Intuitive Dashboard Design Approach</a:t>
            </a:r>
            <a:endParaRPr b="0" i="0" sz="445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743069" y="4264342"/>
            <a:ext cx="6465927" cy="1584960"/>
          </a:xfrm>
          <a:prstGeom prst="roundRect">
            <a:avLst>
              <a:gd fmla="val 2010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955358" y="4476631"/>
            <a:ext cx="3059668" cy="353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Simple &amp; Clean Layout</a:t>
            </a:r>
            <a:endParaRPr b="0" i="0" sz="220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955358" y="4957882"/>
            <a:ext cx="6041350" cy="339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Prioritizing clarity and ease of navigation for users.</a:t>
            </a:r>
            <a:endParaRPr b="0" i="0" sz="165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7421285" y="4264342"/>
            <a:ext cx="6466046" cy="1584960"/>
          </a:xfrm>
          <a:prstGeom prst="roundRect">
            <a:avLst>
              <a:gd fmla="val 2010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7633573" y="4476631"/>
            <a:ext cx="2831068" cy="353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KPI Emphasis</a:t>
            </a:r>
            <a:endParaRPr b="0" i="0" sz="22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7633573" y="4957882"/>
            <a:ext cx="6041469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Performance Indicators prominently displayed at the top.</a:t>
            </a:r>
            <a:endParaRPr b="0" i="0" sz="165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743069" y="6061591"/>
            <a:ext cx="6465927" cy="1584960"/>
          </a:xfrm>
          <a:prstGeom prst="roundRect">
            <a:avLst>
              <a:gd fmla="val 2010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955358" y="6273879"/>
            <a:ext cx="2831068" cy="353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Visualized Data</a:t>
            </a:r>
            <a:endParaRPr b="0" i="0" sz="22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955358" y="6755130"/>
            <a:ext cx="6041350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Appropriate chart types selected for optimal data comprehension.</a:t>
            </a:r>
            <a:endParaRPr b="0" i="0" sz="165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7421285" y="6061591"/>
            <a:ext cx="6466046" cy="1584960"/>
          </a:xfrm>
          <a:prstGeom prst="roundRect">
            <a:avLst>
              <a:gd fmla="val 2010" name="adj"/>
            </a:avLst>
          </a:prstGeom>
          <a:solidFill>
            <a:srgbClr val="4D1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7633573" y="6273879"/>
            <a:ext cx="3022640" cy="353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2200"/>
              <a:buFont typeface="Brygada 1918"/>
              <a:buNone/>
            </a:pPr>
            <a:r>
              <a:rPr b="1" i="0" lang="en-US" sz="2200" u="none" cap="none" strike="noStrike">
                <a:solidFill>
                  <a:srgbClr val="F4CAB8"/>
                </a:solidFill>
                <a:latin typeface="Brygada 1918"/>
                <a:ea typeface="Brygada 1918"/>
                <a:cs typeface="Brygada 1918"/>
                <a:sym typeface="Brygada 1918"/>
              </a:rPr>
              <a:t>Thematic Consistency</a:t>
            </a:r>
            <a:endParaRPr b="0" i="0" sz="22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7633573" y="6755130"/>
            <a:ext cx="6041469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4CAB8"/>
              </a:buClr>
              <a:buSzPts val="1650"/>
              <a:buFont typeface="Montserrat Medium"/>
              <a:buNone/>
            </a:pPr>
            <a:r>
              <a:rPr b="0" i="0" lang="en-US" sz="1650" u="none" cap="none" strike="noStrike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Harmonized colors and formatting for a professional look.</a:t>
            </a:r>
            <a:endParaRPr b="0" i="0" sz="165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 title="Screenshot 2025-12-29 1319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75"/>
            <a:ext cx="14630402" cy="819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5120650" y="2149950"/>
            <a:ext cx="96021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Gender Distribution</a:t>
            </a:r>
            <a:endParaRPr b="1" sz="32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Female Patients: 5,075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Male Patients: 4,925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US" sz="3000">
                <a:solidFill>
                  <a:schemeClr val="lt1"/>
                </a:solidFill>
              </a:rPr>
              <a:t>Total: 10,000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</a:rPr>
              <a:t>Insight:</a:t>
            </a:r>
            <a:r>
              <a:rPr lang="en-US" sz="3000">
                <a:solidFill>
                  <a:schemeClr val="lt1"/>
                </a:solidFill>
              </a:rPr>
              <a:t> Balanced gender split → outreach strategies can remain uniform across genders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 title="Screenshot 2025-12-29 131929.png"/>
          <p:cNvPicPr preferRelativeResize="0"/>
          <p:nvPr/>
        </p:nvPicPr>
        <p:blipFill rotWithShape="1">
          <a:blip r:embed="rId3">
            <a:alphaModFix/>
          </a:blip>
          <a:srcRect b="59486" l="0" r="77771" t="17224"/>
          <a:stretch/>
        </p:blipFill>
        <p:spPr>
          <a:xfrm>
            <a:off x="669625" y="2630524"/>
            <a:ext cx="3652425" cy="21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12879175" y="7784400"/>
            <a:ext cx="1625700" cy="332400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